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57" r:id="rId5"/>
    <p:sldId id="260" r:id="rId6"/>
    <p:sldId id="261" r:id="rId7"/>
    <p:sldId id="267" r:id="rId8"/>
    <p:sldId id="266" r:id="rId9"/>
    <p:sldId id="258" r:id="rId10"/>
    <p:sldId id="262" r:id="rId11"/>
    <p:sldId id="265" r:id="rId12"/>
    <p:sldId id="268" r:id="rId13"/>
    <p:sldId id="259" r:id="rId14"/>
    <p:sldId id="269" r:id="rId15"/>
    <p:sldId id="270" r:id="rId16"/>
    <p:sldId id="275" r:id="rId17"/>
    <p:sldId id="271" r:id="rId18"/>
    <p:sldId id="273" r:id="rId19"/>
    <p:sldId id="272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4"/>
    <p:restoredTop sz="94664"/>
  </p:normalViewPr>
  <p:slideViewPr>
    <p:cSldViewPr snapToGrid="0">
      <p:cViewPr varScale="1">
        <p:scale>
          <a:sx n="138" d="100"/>
          <a:sy n="138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D1C4-E13C-C3B3-A58A-710CAD54C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0B77F-64D4-42E1-BDE0-C998E23B9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435E-C2E3-3C5A-E595-23643F75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2F556-F396-C998-534A-EFB693AA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678AA-ED89-C4D5-7E0A-145827E6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5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4B37-3A39-611E-FC77-55D280B1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21613-3ABD-7207-D7E5-EFD09391F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88B24-036B-AC86-D216-9484AD0C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6A9B-7F5A-E04C-7951-2EAA4D2D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DF2A1-82EE-C92D-A2BE-C1BDD7FB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3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4047D-CE8C-FCBD-A3D7-91439838D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24C7D-8345-8090-BD16-FF6B25EC0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D392A-4E24-EB91-4F6A-A49A741B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D2156-5AA4-2166-50D3-3895A1D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4B276-7451-C680-8D7B-F498FBAB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ED10-543C-CB06-27AA-CF14F846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573B9-4E31-8FC6-FD29-563D60EB3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E4E39-4721-458D-1510-292B1A44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81235-79E2-58C8-08A4-D63F4817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39A02-27D9-6041-33AE-C38F7C901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A5A1-ADD8-5F9E-CCE0-F85AF80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BD37-AE0B-B60B-DECE-BDEB720CD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10168-B906-4D21-B7C7-9B178E23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7F5A2-5D91-CF50-7486-E699CEFB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B7DF1-A6B2-8BB0-37EA-9728AA7E8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3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BE41-EAC6-689B-5CA8-F9B93DC0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E93A4-538F-9153-CACC-989F99515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6D93A-EE1D-F518-E62B-56F7EE802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CD05A-A0D0-8247-90A7-54C68EAC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F9C54-3EC1-BA3B-3B9A-7281BF94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16136-DFFC-361D-9A16-41B51975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E3B7-41EF-2B9A-4A5E-82A1209E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B7FF9-C08B-C08F-5AC0-EB2AAD6BE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076A0-4656-490E-76E4-774512ED3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F0D06-2BE1-ABC2-C191-EA8379622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624D9-C6BC-14C9-9BC8-846EA4C423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E695E-D81C-CA87-D893-33081358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5A6CA6-EC5C-8390-6060-21500EA0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C37BE-8E40-05B1-1C38-985E9A3E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4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439C3-D25A-4E78-406B-623BB58F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F9B3F-E756-859E-DF05-5A589938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A792C-8279-2E22-E0F1-D19F335F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F056D-58CB-B2D0-81BE-372E27FC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1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2F9B0F-C84E-55E8-1C86-448BCC54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93397-CB8C-7609-7721-0F03FA9E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CDD9B-30D5-00CA-EBF7-3CC08F92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7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7B9B-35A8-66FE-5243-128F5DB2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F33EC-1426-D7A8-C153-3B86E5E1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82FBD-37E8-6D48-6C0F-1A402F3E9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2E945-B5A5-AFA1-5C41-51AEA00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6EC8B-0BBC-E297-FD27-149FA1E8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E0420-007D-766C-6433-D954DF9E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3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0058-AC0F-20FF-04B1-698B790A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88620-CCFB-A4F1-BFC5-CDF08248A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A6842-F96D-8607-E5C5-E7F5149A7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610B9-69AC-9A20-5BCC-8E14C330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2A75C-1FFE-2A72-2617-751279D7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6A3A3-0842-0B4D-2F2B-FE91E917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D93B0-31F6-96C2-B628-CF7E71CC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FD427-471A-8A6D-A70E-35AF7F53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26D11-F411-9FFD-9CC4-0C28A8E0E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DE172-8EB5-7A4A-AF04-89E97FC0F7C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BF3A-686B-03B7-0A6E-42C273EE6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435D2-48EA-9BD1-1FEE-DAFC7A78C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B0F29-37CB-F94D-943C-03A30A97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maskrcnn-benchmark/" TargetMode="External"/><Relationship Id="rId2" Type="http://schemas.openxmlformats.org/officeDocument/2006/relationships/hyperlink" Target="https://github.com/facebookresearch/Detectr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detectron2.readthedocs.io/notes/benchmark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Bloomberg/leptonica" TargetMode="External"/><Relationship Id="rId2" Type="http://schemas.openxmlformats.org/officeDocument/2006/relationships/hyperlink" Target="https://github.com/tesseract-ocr/tessera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624CB478-3BA5-9BDA-71A6-0A1BAC56453A}"/>
              </a:ext>
            </a:extLst>
          </p:cNvPr>
          <p:cNvSpPr txBox="1">
            <a:spLocks/>
          </p:cNvSpPr>
          <p:nvPr/>
        </p:nvSpPr>
        <p:spPr>
          <a:xfrm>
            <a:off x="838200" y="2638098"/>
            <a:ext cx="10515600" cy="696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/>
              <a:t>DocGCN</a:t>
            </a:r>
            <a:r>
              <a:rPr lang="en-US" sz="5400" b="1" dirty="0"/>
              <a:t>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40970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6AF1-E9DC-ECE1-542A-B036C1A7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954"/>
            <a:ext cx="10515600" cy="696420"/>
          </a:xfrm>
        </p:spPr>
        <p:txBody>
          <a:bodyPr/>
          <a:lstStyle/>
          <a:p>
            <a:pPr algn="ctr"/>
            <a:r>
              <a:rPr lang="en-US" b="1" dirty="0"/>
              <a:t>Inference Architecture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0F0E68-442B-0ED1-56E9-CE649A5C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5" y="901374"/>
            <a:ext cx="11529850" cy="56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Inference Time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3CB863-5788-843A-EDBB-1C87F721F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11396"/>
              </p:ext>
            </p:extLst>
          </p:nvPr>
        </p:nvGraphicFramePr>
        <p:xfrm>
          <a:off x="722586" y="1972768"/>
          <a:ext cx="10744199" cy="3271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866">
                  <a:extLst>
                    <a:ext uri="{9D8B030D-6E8A-4147-A177-3AD203B41FA5}">
                      <a16:colId xmlns:a16="http://schemas.microsoft.com/office/drawing/2014/main" val="3393177765"/>
                    </a:ext>
                  </a:extLst>
                </a:gridCol>
                <a:gridCol w="2768734">
                  <a:extLst>
                    <a:ext uri="{9D8B030D-6E8A-4147-A177-3AD203B41FA5}">
                      <a16:colId xmlns:a16="http://schemas.microsoft.com/office/drawing/2014/main" val="822041633"/>
                    </a:ext>
                  </a:extLst>
                </a:gridCol>
                <a:gridCol w="3268717">
                  <a:extLst>
                    <a:ext uri="{9D8B030D-6E8A-4147-A177-3AD203B41FA5}">
                      <a16:colId xmlns:a16="http://schemas.microsoft.com/office/drawing/2014/main" val="3779715119"/>
                    </a:ext>
                  </a:extLst>
                </a:gridCol>
                <a:gridCol w="3436882">
                  <a:extLst>
                    <a:ext uri="{9D8B030D-6E8A-4147-A177-3AD203B41FA5}">
                      <a16:colId xmlns:a16="http://schemas.microsoft.com/office/drawing/2014/main" val="3277740310"/>
                    </a:ext>
                  </a:extLst>
                </a:gridCol>
              </a:tblGrid>
              <a:tr h="647188">
                <a:tc>
                  <a:txBody>
                    <a:bodyPr/>
                    <a:lstStyle/>
                    <a:p>
                      <a:r>
                        <a:rPr lang="en-US" dirty="0"/>
                        <a:t>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CPU Inference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Node GPU Inference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247117"/>
                  </a:ext>
                </a:extLst>
              </a:tr>
              <a:tr h="3749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48.58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83443897.png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00793"/>
                  </a:ext>
                </a:extLst>
              </a:tr>
              <a:tr h="37495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92.101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Test_form1.png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781861"/>
                  </a:ext>
                </a:extLst>
              </a:tr>
              <a:tr h="37495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74.53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Test_form2.png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592970"/>
                  </a:ext>
                </a:extLst>
              </a:tr>
              <a:tr h="37495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55.71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Test_form3.png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97475"/>
                  </a:ext>
                </a:extLst>
              </a:tr>
              <a:tr h="37495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54.30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Test_form4.png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492652"/>
                  </a:ext>
                </a:extLst>
              </a:tr>
              <a:tr h="37495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142.67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Test_form5.png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041140"/>
                  </a:ext>
                </a:extLst>
              </a:tr>
              <a:tr h="374958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Test_form6.png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514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65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Sample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12DD0-B25C-714C-542A-ABCB47FA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15" y="725212"/>
            <a:ext cx="4413551" cy="5658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8BF97D-B691-69D4-042A-D16001A7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595" y="1322714"/>
            <a:ext cx="5104190" cy="42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5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85F88-E9C0-1869-C28D-2C2BC7A6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9" y="186450"/>
            <a:ext cx="10515600" cy="643868"/>
          </a:xfrm>
        </p:spPr>
        <p:txBody>
          <a:bodyPr>
            <a:normAutofit fontScale="90000"/>
          </a:bodyPr>
          <a:lstStyle/>
          <a:p>
            <a:r>
              <a:rPr lang="en-US" dirty="0"/>
              <a:t>&lt;TBD&gt;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5AB04C-9A60-E1B5-E6F5-A5E1D92A16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315139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3931777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2204163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797151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77740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24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0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78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592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46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DocBank</a:t>
            </a:r>
            <a:r>
              <a:rPr lang="en-US" b="1" dirty="0"/>
              <a:t>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856F2-DD9E-6778-E8C4-6BB7DC05C246}"/>
              </a:ext>
            </a:extLst>
          </p:cNvPr>
          <p:cNvSpPr txBox="1"/>
          <p:nvPr/>
        </p:nvSpPr>
        <p:spPr>
          <a:xfrm>
            <a:off x="249621" y="830318"/>
            <a:ext cx="10982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DocBank</a:t>
            </a:r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is a new large-scale dataset that is constructed using a weak supervision approach. </a:t>
            </a:r>
          </a:p>
          <a:p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It enables models to integrate both the textual and layout information for downstream tasks. </a:t>
            </a:r>
          </a:p>
          <a:p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The current </a:t>
            </a:r>
            <a:r>
              <a:rPr lang="en-IN" sz="16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DocBank</a:t>
            </a:r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dataset totally includes 500K document pages, where 400K for training, </a:t>
            </a:r>
          </a:p>
          <a:p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50K for validation and 50K for testing.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11A83-A0D1-AF77-4B10-EE95CD66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2" y="1890506"/>
            <a:ext cx="6493175" cy="2404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D50B5-D842-C6B9-75D7-6017C9AC30DF}"/>
              </a:ext>
            </a:extLst>
          </p:cNvPr>
          <p:cNvSpPr txBox="1"/>
          <p:nvPr/>
        </p:nvSpPr>
        <p:spPr>
          <a:xfrm>
            <a:off x="387927" y="4967494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Each line contains a token and the following information of it: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bounding box ((x0, y0), (x1, y1)) - &gt; (x0, y0, x1, y1)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color</a:t>
            </a:r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(R, G, B)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font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label</a:t>
            </a:r>
          </a:p>
        </p:txBody>
      </p:sp>
      <p:pic>
        <p:nvPicPr>
          <p:cNvPr id="7" name="Picture 2" descr="Comparison of DocBank with existing document layout analysis datasets &#10;Dataset &#10;Article Regions &#10;GROTOAP2 &#10;PubLayNet &#10;TableBank &#10;DocBank &#10;#Pages &#10;100 &#10;119,334 &#10;364,232 &#10;417,234 &#10;500,000 &#10;#Units Image-based? Text-based? &#10;Fine-grained? &#10;9 &#10;22 &#10;5 &#10;1 &#10;12 &#10;Extendable? &#10;x &#10;x ">
            <a:extLst>
              <a:ext uri="{FF2B5EF4-FFF2-40B4-BE49-F238E27FC236}">
                <a16:creationId xmlns:a16="http://schemas.microsoft.com/office/drawing/2014/main" id="{39510253-5917-E457-D44F-1608D678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54" y="4307404"/>
            <a:ext cx="6179128" cy="20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680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DocBank</a:t>
            </a:r>
            <a:r>
              <a:rPr lang="en-US" b="1" dirty="0"/>
              <a:t> Metrics</a:t>
            </a:r>
          </a:p>
        </p:txBody>
      </p:sp>
      <p:pic>
        <p:nvPicPr>
          <p:cNvPr id="1028" name="Picture 4" descr="[202] : &#10;EPOCHS = 5 &#10;for epoch in range &#10;(EPOCHS) : &#10;(epoch) &#10;train &#10;1ØØØØit &#10;1.37it/s] &#10;The Total Accuracy for Epoch O: 76.39 &#10;Training Loss Epoch: 0.8828611248424276 &#10;Training Accuracy Epoch: 76.39 &#10;1Øøøøit &#10;1.2Øit/s] &#10;The Total Accuracy for Epoch 1: 82.74 &#10;Training Loss Epoch: 0.571108073892165 &#10;Training Accuracy Epoch: 82.74 &#10;løøøøit &#10;1.20it/sl &#10;The Total Accuracy for Epoch 2: 86.27 &#10;Training Loss Epoch: 0.4664104147812817 &#10;Training Accuracy Epoch: 86.27 &#10;964it [13:41, &#10;1.17it/sl ">
            <a:extLst>
              <a:ext uri="{FF2B5EF4-FFF2-40B4-BE49-F238E27FC236}">
                <a16:creationId xmlns:a16="http://schemas.microsoft.com/office/drawing/2014/main" id="{823BA9F8-DF0E-777F-3DD0-4ADD51B0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0" y="895928"/>
            <a:ext cx="4574730" cy="293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ni Batch training Accuracy &#10;80 &#10;60 &#10;40 &#10;20 &#10;o &#10;5,000 &#10;10k &#10;15k &#10;20k &#10;25k &#10;30k ">
            <a:extLst>
              <a:ext uri="{FF2B5EF4-FFF2-40B4-BE49-F238E27FC236}">
                <a16:creationId xmlns:a16="http://schemas.microsoft.com/office/drawing/2014/main" id="{5F1D441C-A405-68E0-BF82-5BD4F2C6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65" y="884333"/>
            <a:ext cx="3682570" cy="29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ni Batch training loss &#10;0.5 &#10;5,000 10k 15k 20k 25k 30k ">
            <a:extLst>
              <a:ext uri="{FF2B5EF4-FFF2-40B4-BE49-F238E27FC236}">
                <a16:creationId xmlns:a16="http://schemas.microsoft.com/office/drawing/2014/main" id="{5A7288E1-1987-3DBA-B881-7F007204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36" y="884333"/>
            <a:ext cx="3443684" cy="29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• (gpt-LLM) shashanksahoo@JP-KIT-M-00163 (feat/inference_pipetine *%) » python training/ &#10;docgcn_mult tclass tfter. py &#10;2023-@6-17 I This TensorFlow binary is optimized to use available CPU in &#10;structtons in performance-critical operations. &#10;To enable the following instructions: FMA, in other operations, rebuild TensorFlow with the appropriate compiler flags. &#10;Truncation was not explicitly activated but is provided a specific value, please use •truncation=True' to explicitly truncate e &#10;xamptes to max length. Defaulting to 'longest_first• truncation strategy. If you encode pairs of sequences (GLUE-styte) with the tokenizer y &#10;ou can select this strategy more precisely by providing a specific strategy to 'truncation' . &#10;FutureWarning: The 'p &#10;argument is deprecated and will be removed in a future version, use 'padding=True' or •padding='longest&quot; &#10;to pad to the 10 &#10;ngest sequence in the batch, or use to pad to a max length. In this case, you can give a specific length with 'max_le &#10;ngth' (e.g. ) or leave max_length to None to &#10;warnings . warn( &#10;Validation in progress: 2867it [04:29, 10.65it/s] &#10;Validation Loss Epoch: 0.41743550391998996 &#10;validation Accuracy Epoch: 87.82699686083014 &#10;O (gpt-LLM) shashanksah00@JP-KIT-M-00163 &#10;pad to the maximal input size of &#10;docgcn-layout-segment-classifier &#10;the model (e.g. 512 for Bert). &#10;(feat/inference_pipetine *%) I ">
            <a:extLst>
              <a:ext uri="{FF2B5EF4-FFF2-40B4-BE49-F238E27FC236}">
                <a16:creationId xmlns:a16="http://schemas.microsoft.com/office/drawing/2014/main" id="{96E64F4A-9662-9FBA-F82E-0052BE59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03" y="3891741"/>
            <a:ext cx="8164839" cy="22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8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DocBank</a:t>
            </a:r>
            <a:r>
              <a:rPr lang="en-US" b="1" dirty="0"/>
              <a:t>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E7AB9-B0C7-7C4C-8AF9-CF17DF2D1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45" y="1052945"/>
            <a:ext cx="5493328" cy="3746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8C5C7E-7ED8-313E-6A5F-A2917A40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37" y="5022084"/>
            <a:ext cx="7772400" cy="12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DocGCN</a:t>
            </a:r>
            <a:r>
              <a:rPr lang="en-US" b="1" dirty="0"/>
              <a:t> Training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5565F1-284F-1466-3801-C91FCEBD33E9}"/>
              </a:ext>
            </a:extLst>
          </p:cNvPr>
          <p:cNvSpPr/>
          <p:nvPr/>
        </p:nvSpPr>
        <p:spPr>
          <a:xfrm>
            <a:off x="3666819" y="1914730"/>
            <a:ext cx="2059711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Pre-processing and visual features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4E4E5D-A487-9C9A-74A9-4F189D22F5FA}"/>
              </a:ext>
            </a:extLst>
          </p:cNvPr>
          <p:cNvSpPr/>
          <p:nvPr/>
        </p:nvSpPr>
        <p:spPr>
          <a:xfrm>
            <a:off x="6206821" y="1913327"/>
            <a:ext cx="1921164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Pre-processing and textual features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887CE-7168-BC16-8B7D-3D80A7E37FA9}"/>
              </a:ext>
            </a:extLst>
          </p:cNvPr>
          <p:cNvSpPr/>
          <p:nvPr/>
        </p:nvSpPr>
        <p:spPr>
          <a:xfrm>
            <a:off x="8580578" y="1913327"/>
            <a:ext cx="1921164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Relational Scene Graph generation (Global)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27DB0D-BB72-8970-03C0-E9A9E9DA104A}"/>
              </a:ext>
            </a:extLst>
          </p:cNvPr>
          <p:cNvSpPr/>
          <p:nvPr/>
        </p:nvSpPr>
        <p:spPr>
          <a:xfrm>
            <a:off x="8580578" y="3282349"/>
            <a:ext cx="1921164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Layout Gap Distance based weighted GCN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A22BF6-BBC4-88D1-A98A-0C198A5A2E8A}"/>
              </a:ext>
            </a:extLst>
          </p:cNvPr>
          <p:cNvSpPr/>
          <p:nvPr/>
        </p:nvSpPr>
        <p:spPr>
          <a:xfrm>
            <a:off x="5033815" y="3282349"/>
            <a:ext cx="1921164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Parent Child relation hierarchy based GCN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6E7BA7-EB9E-8340-28BC-49FDADB77A38}"/>
              </a:ext>
            </a:extLst>
          </p:cNvPr>
          <p:cNvSpPr/>
          <p:nvPr/>
        </p:nvSpPr>
        <p:spPr>
          <a:xfrm>
            <a:off x="1671778" y="3270755"/>
            <a:ext cx="1921164" cy="5264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DocGCN</a:t>
            </a:r>
            <a:r>
              <a:rPr lang="en-US" sz="1400" dirty="0"/>
              <a:t> Layout Multi-class classifier 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A02148-D98F-12A9-4EEF-BCC2D905464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726530" y="2176563"/>
            <a:ext cx="480291" cy="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B230FD-9724-622B-FD0E-CFBC021D06F3}"/>
              </a:ext>
            </a:extLst>
          </p:cNvPr>
          <p:cNvCxnSpPr>
            <a:endCxn id="7" idx="1"/>
          </p:cNvCxnSpPr>
          <p:nvPr/>
        </p:nvCxnSpPr>
        <p:spPr>
          <a:xfrm>
            <a:off x="7010395" y="2161305"/>
            <a:ext cx="1570183" cy="1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D4F202-462A-8E62-6ACA-D1D582B20D4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541160" y="2439799"/>
            <a:ext cx="0" cy="84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5B3C98-7B97-2745-30C9-7714EC2F0BF0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6954979" y="3545585"/>
            <a:ext cx="1625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A4B8D8-0F32-2A8C-D297-8DFC653C6C21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3592942" y="3533991"/>
            <a:ext cx="1440873" cy="1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F6AD6B-0EA2-3925-10F1-234FC7CDB799}"/>
              </a:ext>
            </a:extLst>
          </p:cNvPr>
          <p:cNvSpPr/>
          <p:nvPr/>
        </p:nvSpPr>
        <p:spPr>
          <a:xfrm>
            <a:off x="951332" y="1895937"/>
            <a:ext cx="2059711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Raw Image + Annotations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870A24-B7DF-A48A-CA26-3AF066F8B2BA}"/>
              </a:ext>
            </a:extLst>
          </p:cNvPr>
          <p:cNvCxnSpPr>
            <a:cxnSpLocks/>
            <a:stCxn id="23" idx="3"/>
            <a:endCxn id="5" idx="1"/>
          </p:cNvCxnSpPr>
          <p:nvPr/>
        </p:nvCxnSpPr>
        <p:spPr>
          <a:xfrm>
            <a:off x="3011043" y="2159173"/>
            <a:ext cx="655776" cy="18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D80F67-3142-7BFA-A84D-84C3352B74CD}"/>
              </a:ext>
            </a:extLst>
          </p:cNvPr>
          <p:cNvSpPr txBox="1"/>
          <p:nvPr/>
        </p:nvSpPr>
        <p:spPr>
          <a:xfrm>
            <a:off x="4343340" y="2475858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9DF87-FE5E-9236-8045-C806CF8DE251}"/>
              </a:ext>
            </a:extLst>
          </p:cNvPr>
          <p:cNvSpPr txBox="1"/>
          <p:nvPr/>
        </p:nvSpPr>
        <p:spPr>
          <a:xfrm>
            <a:off x="6814069" y="2488400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761CA9-6D66-E2E8-2E98-66E0C2D399E7}"/>
              </a:ext>
            </a:extLst>
          </p:cNvPr>
          <p:cNvSpPr txBox="1"/>
          <p:nvPr/>
        </p:nvSpPr>
        <p:spPr>
          <a:xfrm>
            <a:off x="9548113" y="2488400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9DB46A-2D7D-558F-4559-426378806FC9}"/>
              </a:ext>
            </a:extLst>
          </p:cNvPr>
          <p:cNvSpPr txBox="1"/>
          <p:nvPr/>
        </p:nvSpPr>
        <p:spPr>
          <a:xfrm>
            <a:off x="9194779" y="3812360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E15799-9FA4-9CC4-2F0F-B9D1F3978830}"/>
              </a:ext>
            </a:extLst>
          </p:cNvPr>
          <p:cNvSpPr txBox="1"/>
          <p:nvPr/>
        </p:nvSpPr>
        <p:spPr>
          <a:xfrm>
            <a:off x="5641063" y="3812360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4EE97A-A84F-18CC-8ED2-F2090933AE1A}"/>
              </a:ext>
            </a:extLst>
          </p:cNvPr>
          <p:cNvSpPr txBox="1"/>
          <p:nvPr/>
        </p:nvSpPr>
        <p:spPr>
          <a:xfrm>
            <a:off x="2262840" y="3812360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6</a:t>
            </a:r>
          </a:p>
        </p:txBody>
      </p:sp>
    </p:spTree>
    <p:extLst>
      <p:ext uri="{BB962C8B-B14F-4D97-AF65-F5344CB8AC3E}">
        <p14:creationId xmlns:p14="http://schemas.microsoft.com/office/powerpoint/2010/main" val="1022564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DocGCN</a:t>
            </a:r>
            <a:r>
              <a:rPr lang="en-US" b="1" dirty="0"/>
              <a:t> Inferencing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5565F1-284F-1466-3801-C91FCEBD33E9}"/>
              </a:ext>
            </a:extLst>
          </p:cNvPr>
          <p:cNvSpPr/>
          <p:nvPr/>
        </p:nvSpPr>
        <p:spPr>
          <a:xfrm>
            <a:off x="4156344" y="1933204"/>
            <a:ext cx="2059711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PyTesseract</a:t>
            </a:r>
            <a:r>
              <a:rPr lang="en-US" sz="1400" dirty="0"/>
              <a:t> OCR to get Text and </a:t>
            </a:r>
            <a:r>
              <a:rPr lang="en-US" sz="1400" dirty="0" err="1"/>
              <a:t>Bboxes</a:t>
            </a:r>
            <a:r>
              <a:rPr lang="en-US" sz="1400" dirty="0"/>
              <a:t>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4E4E5D-A487-9C9A-74A9-4F189D22F5FA}"/>
              </a:ext>
            </a:extLst>
          </p:cNvPr>
          <p:cNvSpPr/>
          <p:nvPr/>
        </p:nvSpPr>
        <p:spPr>
          <a:xfrm>
            <a:off x="6687109" y="1931801"/>
            <a:ext cx="1921164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features extraction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A887CE-7168-BC16-8B7D-3D80A7E37FA9}"/>
              </a:ext>
            </a:extLst>
          </p:cNvPr>
          <p:cNvSpPr/>
          <p:nvPr/>
        </p:nvSpPr>
        <p:spPr>
          <a:xfrm>
            <a:off x="9060866" y="1931801"/>
            <a:ext cx="1921164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features extraction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27DB0D-BB72-8970-03C0-E9A9E9DA104A}"/>
              </a:ext>
            </a:extLst>
          </p:cNvPr>
          <p:cNvSpPr/>
          <p:nvPr/>
        </p:nvSpPr>
        <p:spPr>
          <a:xfrm>
            <a:off x="9060866" y="3300823"/>
            <a:ext cx="1921164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Node embeddings from GCNs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A22BF6-BBC4-88D1-A98A-0C198A5A2E8A}"/>
              </a:ext>
            </a:extLst>
          </p:cNvPr>
          <p:cNvSpPr/>
          <p:nvPr/>
        </p:nvSpPr>
        <p:spPr>
          <a:xfrm>
            <a:off x="5288931" y="3300823"/>
            <a:ext cx="1921164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 concatenation for Dense layer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6E7BA7-EB9E-8340-28BC-49FDADB77A38}"/>
              </a:ext>
            </a:extLst>
          </p:cNvPr>
          <p:cNvSpPr/>
          <p:nvPr/>
        </p:nvSpPr>
        <p:spPr>
          <a:xfrm>
            <a:off x="1865725" y="3276554"/>
            <a:ext cx="1921164" cy="5264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DocGCN</a:t>
            </a:r>
            <a:r>
              <a:rPr lang="en-US" sz="1400" dirty="0"/>
              <a:t> Layout Multi-class classifier 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A02148-D98F-12A9-4EEF-BCC2D905464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216055" y="2195037"/>
            <a:ext cx="471054" cy="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B230FD-9724-622B-FD0E-CFBC021D06F3}"/>
              </a:ext>
            </a:extLst>
          </p:cNvPr>
          <p:cNvCxnSpPr>
            <a:endCxn id="7" idx="1"/>
          </p:cNvCxnSpPr>
          <p:nvPr/>
        </p:nvCxnSpPr>
        <p:spPr>
          <a:xfrm>
            <a:off x="7490683" y="2179779"/>
            <a:ext cx="1570183" cy="1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D4F202-462A-8E62-6ACA-D1D582B20D4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0021448" y="2458273"/>
            <a:ext cx="0" cy="84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5B3C98-7B97-2745-30C9-7714EC2F0BF0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7210095" y="3564059"/>
            <a:ext cx="1850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A4B8D8-0F32-2A8C-D297-8DFC653C6C21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3786889" y="3539790"/>
            <a:ext cx="1502042" cy="2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F6AD6B-0EA2-3925-10F1-234FC7CDB799}"/>
              </a:ext>
            </a:extLst>
          </p:cNvPr>
          <p:cNvSpPr/>
          <p:nvPr/>
        </p:nvSpPr>
        <p:spPr>
          <a:xfrm>
            <a:off x="1865725" y="1914411"/>
            <a:ext cx="1690258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Raw Test Image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870A24-B7DF-A48A-CA26-3AF066F8B2BA}"/>
              </a:ext>
            </a:extLst>
          </p:cNvPr>
          <p:cNvCxnSpPr>
            <a:cxnSpLocks/>
            <a:stCxn id="23" idx="3"/>
            <a:endCxn id="5" idx="1"/>
          </p:cNvCxnSpPr>
          <p:nvPr/>
        </p:nvCxnSpPr>
        <p:spPr>
          <a:xfrm>
            <a:off x="3555983" y="2177647"/>
            <a:ext cx="600361" cy="18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D80F67-3142-7BFA-A84D-84C3352B74CD}"/>
              </a:ext>
            </a:extLst>
          </p:cNvPr>
          <p:cNvSpPr txBox="1"/>
          <p:nvPr/>
        </p:nvSpPr>
        <p:spPr>
          <a:xfrm>
            <a:off x="4823628" y="2494332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9DF87-FE5E-9236-8045-C806CF8DE251}"/>
              </a:ext>
            </a:extLst>
          </p:cNvPr>
          <p:cNvSpPr txBox="1"/>
          <p:nvPr/>
        </p:nvSpPr>
        <p:spPr>
          <a:xfrm>
            <a:off x="7294357" y="2506874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761CA9-6D66-E2E8-2E98-66E0C2D399E7}"/>
              </a:ext>
            </a:extLst>
          </p:cNvPr>
          <p:cNvSpPr txBox="1"/>
          <p:nvPr/>
        </p:nvSpPr>
        <p:spPr>
          <a:xfrm>
            <a:off x="10028401" y="2506874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9DB46A-2D7D-558F-4559-426378806FC9}"/>
              </a:ext>
            </a:extLst>
          </p:cNvPr>
          <p:cNvSpPr txBox="1"/>
          <p:nvPr/>
        </p:nvSpPr>
        <p:spPr>
          <a:xfrm>
            <a:off x="9675067" y="3830834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E15799-9FA4-9CC4-2F0F-B9D1F3978830}"/>
              </a:ext>
            </a:extLst>
          </p:cNvPr>
          <p:cNvSpPr txBox="1"/>
          <p:nvPr/>
        </p:nvSpPr>
        <p:spPr>
          <a:xfrm>
            <a:off x="6121351" y="3830834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4EE97A-A84F-18CC-8ED2-F2090933AE1A}"/>
              </a:ext>
            </a:extLst>
          </p:cNvPr>
          <p:cNvSpPr txBox="1"/>
          <p:nvPr/>
        </p:nvSpPr>
        <p:spPr>
          <a:xfrm>
            <a:off x="2895580" y="3827295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6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24D9EA-8E4A-3880-F6A9-1ADC00C1FE68}"/>
              </a:ext>
            </a:extLst>
          </p:cNvPr>
          <p:cNvSpPr/>
          <p:nvPr/>
        </p:nvSpPr>
        <p:spPr>
          <a:xfrm>
            <a:off x="1856489" y="4656313"/>
            <a:ext cx="1921164" cy="526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Bboxes</a:t>
            </a:r>
            <a:r>
              <a:rPr lang="en-US" sz="1400" dirty="0"/>
              <a:t> + Prediction Labels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9CE3794-3F04-E94F-C898-71C0A4F78738}"/>
              </a:ext>
            </a:extLst>
          </p:cNvPr>
          <p:cNvSpPr/>
          <p:nvPr/>
        </p:nvSpPr>
        <p:spPr>
          <a:xfrm>
            <a:off x="4823628" y="4669845"/>
            <a:ext cx="1921164" cy="5264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OCR Overlay with </a:t>
            </a:r>
            <a:r>
              <a:rPr lang="en-US" sz="1400" dirty="0" err="1"/>
              <a:t>Bbox</a:t>
            </a:r>
            <a:r>
              <a:rPr lang="en-US" sz="1400" dirty="0"/>
              <a:t> merging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AE4775-6AB2-A90D-C001-7C9A35FD2FDC}"/>
              </a:ext>
            </a:extLst>
          </p:cNvPr>
          <p:cNvCxnSpPr>
            <a:stCxn id="10" idx="2"/>
            <a:endCxn id="3" idx="0"/>
          </p:cNvCxnSpPr>
          <p:nvPr/>
        </p:nvCxnSpPr>
        <p:spPr>
          <a:xfrm flipH="1">
            <a:off x="2817071" y="3803026"/>
            <a:ext cx="9236" cy="853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93A690-ACF7-B625-5C1F-898E1E7CAE46}"/>
              </a:ext>
            </a:extLst>
          </p:cNvPr>
          <p:cNvSpPr txBox="1"/>
          <p:nvPr/>
        </p:nvSpPr>
        <p:spPr>
          <a:xfrm>
            <a:off x="2813529" y="5190184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Step 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DA1747-9CAF-ACB3-66FE-7160BDFA1443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3777653" y="4919549"/>
            <a:ext cx="1045975" cy="1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39B5257-51C1-B6CA-5ED7-C16B46D8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9" y="1270548"/>
            <a:ext cx="1601937" cy="23406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D67ABA-E65C-20C6-7915-B9DF95DB7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634" y="3934943"/>
            <a:ext cx="2046191" cy="25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9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DocGCN</a:t>
            </a:r>
            <a:r>
              <a:rPr lang="en-US" b="1" dirty="0"/>
              <a:t>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89A0F-08D1-09A1-A799-46282DA8E27D}"/>
              </a:ext>
            </a:extLst>
          </p:cNvPr>
          <p:cNvSpPr txBox="1"/>
          <p:nvPr/>
        </p:nvSpPr>
        <p:spPr>
          <a:xfrm>
            <a:off x="692729" y="1182254"/>
            <a:ext cx="32973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9CDCFE"/>
                </a:solidFill>
                <a:latin typeface="Menlo" panose="020B0609030804020204" pitchFamily="49" charset="0"/>
              </a:rPr>
              <a:t>Docgcn_mapped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_labels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"abstract"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"author"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"caption"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"date"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"equation"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"figure"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"footer"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"paragraph"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"reference"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"section"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"title"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E9750-A82D-DFC3-8B05-4BBF79DD9EC1}"/>
              </a:ext>
            </a:extLst>
          </p:cNvPr>
          <p:cNvSpPr txBox="1"/>
          <p:nvPr/>
        </p:nvSpPr>
        <p:spPr>
          <a:xfrm>
            <a:off x="4904511" y="1182254"/>
            <a:ext cx="3297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9CDCFE"/>
                </a:solidFill>
                <a:latin typeface="Menlo" panose="020B0609030804020204" pitchFamily="49" charset="0"/>
              </a:rPr>
              <a:t>unmapped</a:t>
            </a:r>
            <a:r>
              <a:rPr lang="en-I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_labels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IN" dirty="0">
                <a:solidFill>
                  <a:srgbClr val="CE9178"/>
                </a:solidFill>
                <a:latin typeface="Menlo" panose="020B0609030804020204" pitchFamily="49" charset="0"/>
              </a:rPr>
              <a:t>list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IN" dirty="0">
                <a:solidFill>
                  <a:srgbClr val="CE9178"/>
                </a:solidFill>
                <a:latin typeface="Menlo" panose="020B0609030804020204" pitchFamily="49" charset="0"/>
              </a:rPr>
              <a:t>table</a:t>
            </a:r>
            <a:r>
              <a:rPr lang="en-I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endParaRPr lang="en-IN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079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624CB478-3BA5-9BDA-71A6-0A1BAC56453A}"/>
              </a:ext>
            </a:extLst>
          </p:cNvPr>
          <p:cNvSpPr txBox="1">
            <a:spLocks/>
          </p:cNvSpPr>
          <p:nvPr/>
        </p:nvSpPr>
        <p:spPr>
          <a:xfrm>
            <a:off x="693687" y="126127"/>
            <a:ext cx="10515600" cy="696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Training Architecture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8938F-308E-DA43-F0C8-3ACB3310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499" y="863156"/>
            <a:ext cx="11932197" cy="56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6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DocGCN</a:t>
            </a:r>
            <a:r>
              <a:rPr lang="en-US" b="1" dirty="0"/>
              <a:t> 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B6746-5B0F-66A4-F176-249FE5856F07}"/>
              </a:ext>
            </a:extLst>
          </p:cNvPr>
          <p:cNvSpPr txBox="1"/>
          <p:nvPr/>
        </p:nvSpPr>
        <p:spPr>
          <a:xfrm>
            <a:off x="554181" y="1191491"/>
            <a:ext cx="42579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to wrap up: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To wrap up in SP 115</a:t>
            </a:r>
          </a:p>
          <a:p>
            <a:pPr marL="342900" indent="-342900">
              <a:buAutoNum type="arabicPeriod"/>
            </a:pPr>
            <a:r>
              <a:rPr lang="en-US" dirty="0"/>
              <a:t>Evaluate in July 2023</a:t>
            </a:r>
          </a:p>
          <a:p>
            <a:pPr marL="342900" indent="-342900">
              <a:buAutoNum type="arabicPeriod"/>
            </a:pP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624CB478-3BA5-9BDA-71A6-0A1BAC56453A}"/>
              </a:ext>
            </a:extLst>
          </p:cNvPr>
          <p:cNvSpPr txBox="1">
            <a:spLocks/>
          </p:cNvSpPr>
          <p:nvPr/>
        </p:nvSpPr>
        <p:spPr>
          <a:xfrm>
            <a:off x="693687" y="126127"/>
            <a:ext cx="10515600" cy="696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/>
              <a:t>DocGCN</a:t>
            </a:r>
            <a:r>
              <a:rPr lang="en-US" sz="4400" b="1" dirty="0"/>
              <a:t> Layers [</a:t>
            </a:r>
            <a:r>
              <a:rPr lang="en-US" sz="4400" b="1" dirty="0" err="1"/>
              <a:t>PyTorch</a:t>
            </a:r>
            <a:r>
              <a:rPr lang="en-US" sz="4400" b="1" dirty="0"/>
              <a:t>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8938F-308E-DA43-F0C8-3ACB3310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6308" y="987975"/>
            <a:ext cx="8606579" cy="56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6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6AF1-E9DC-ECE1-542A-B036C1A7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0" y="217982"/>
            <a:ext cx="10515600" cy="696420"/>
          </a:xfrm>
        </p:spPr>
        <p:txBody>
          <a:bodyPr/>
          <a:lstStyle/>
          <a:p>
            <a:r>
              <a:rPr lang="en-US" b="1" dirty="0"/>
              <a:t>Detectron2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422F9-342A-3969-4A8B-2B1BC8C21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85" y="1110922"/>
            <a:ext cx="11448393" cy="5529096"/>
          </a:xfrm>
        </p:spPr>
        <p:txBody>
          <a:bodyPr>
            <a:normAutofit/>
          </a:bodyPr>
          <a:lstStyle/>
          <a:p>
            <a:r>
              <a:rPr lang="en-IN" sz="1600" b="0" i="0" dirty="0">
                <a:effectLst/>
                <a:latin typeface="-apple-system"/>
              </a:rPr>
              <a:t>Detectron2 is Facebook AI Research’s (FAIR) next generation library that provides state-of-the-art object detection and segmentation algorithms. It is the successor of </a:t>
            </a:r>
            <a:r>
              <a:rPr lang="en-IN" sz="1600" b="1" i="0" u="none" strike="noStrike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Detectron</a:t>
            </a:r>
            <a:r>
              <a:rPr lang="en-IN" sz="1600" b="0" i="0" dirty="0">
                <a:effectLst/>
                <a:latin typeface="-apple-system"/>
              </a:rPr>
              <a:t> and </a:t>
            </a:r>
            <a:r>
              <a:rPr lang="en-IN" sz="1600" b="1" i="0" u="none" strike="noStrike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maskrcnn-benchmark</a:t>
            </a:r>
            <a:r>
              <a:rPr lang="en-IN" sz="1600" b="0" i="0" dirty="0">
                <a:effectLst/>
                <a:latin typeface="-apple-system"/>
              </a:rPr>
              <a:t>. It supports a number of computer vision research projects and production applications in Facebook.</a:t>
            </a:r>
            <a:r>
              <a:rPr lang="en-US" sz="1600" dirty="0"/>
              <a:t> </a:t>
            </a:r>
          </a:p>
          <a:p>
            <a:r>
              <a:rPr lang="en-US" sz="1600" dirty="0"/>
              <a:t>It is now implemented in </a:t>
            </a:r>
            <a:r>
              <a:rPr lang="en-US" sz="1600" b="1" dirty="0" err="1"/>
              <a:t>PyTorch</a:t>
            </a:r>
            <a:r>
              <a:rPr lang="en-US" sz="1600" b="1" dirty="0"/>
              <a:t>. </a:t>
            </a:r>
            <a:r>
              <a:rPr lang="en-IN" sz="1600" dirty="0"/>
              <a:t>Detectron2 is flexible and extensible, and able to provide fast training on single or multiple GPU servers. </a:t>
            </a:r>
            <a:r>
              <a:rPr lang="en-US" sz="1600" dirty="0"/>
              <a:t>Lots of pre-trained models available in Model Zoo to experiment with.</a:t>
            </a:r>
          </a:p>
          <a:p>
            <a:r>
              <a:rPr lang="en-IN" sz="1600" dirty="0"/>
              <a:t>Includes new capabilities such as panoptic segmentation, </a:t>
            </a:r>
            <a:r>
              <a:rPr lang="en-IN" sz="1600" dirty="0" err="1"/>
              <a:t>Densepose</a:t>
            </a:r>
            <a:r>
              <a:rPr lang="en-IN" sz="1600" dirty="0"/>
              <a:t>, Cascade R-CNN, rotated bounding boxes, </a:t>
            </a:r>
            <a:r>
              <a:rPr lang="en-IN" sz="1600" dirty="0" err="1"/>
              <a:t>PointRend</a:t>
            </a:r>
            <a:r>
              <a:rPr lang="en-IN" sz="1600" dirty="0"/>
              <a:t>, </a:t>
            </a:r>
            <a:r>
              <a:rPr lang="en-IN" sz="1600" dirty="0" err="1"/>
              <a:t>DeepLab</a:t>
            </a:r>
            <a:r>
              <a:rPr lang="en-IN" sz="1600" dirty="0"/>
              <a:t>, </a:t>
            </a:r>
            <a:r>
              <a:rPr lang="en-IN" sz="1600" dirty="0" err="1"/>
              <a:t>ViTDet</a:t>
            </a:r>
            <a:r>
              <a:rPr lang="en-IN" sz="1600" dirty="0"/>
              <a:t>, MViTv2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/>
              <a:t>Detectron2 based models can be exported to </a:t>
            </a:r>
            <a:r>
              <a:rPr lang="en-IN" sz="1600" b="1" dirty="0" err="1"/>
              <a:t>TorchScript</a:t>
            </a:r>
            <a:r>
              <a:rPr lang="en-IN" sz="1600" dirty="0"/>
              <a:t> format or </a:t>
            </a:r>
            <a:r>
              <a:rPr lang="en-IN" sz="1600" b="1" dirty="0"/>
              <a:t>Caffe2</a:t>
            </a:r>
            <a:r>
              <a:rPr lang="en-IN" sz="1600" dirty="0"/>
              <a:t> format for deployment. It </a:t>
            </a:r>
            <a:r>
              <a:rPr lang="en-IN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trains much faster</a:t>
            </a:r>
            <a:r>
              <a:rPr lang="en-IN" sz="1600" dirty="0"/>
              <a:t> than predecessor. Its extensible design makes it easy to implement cutting-edge research projects without having to fork the entire codebase.</a:t>
            </a:r>
          </a:p>
          <a:p>
            <a:pPr marL="0" indent="0" algn="l">
              <a:buNone/>
            </a:pPr>
            <a:r>
              <a:rPr lang="en-IN" sz="1600" b="1" dirty="0"/>
              <a:t>Outputs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/>
              <a:t>Class Label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/>
              <a:t>Prediction 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/>
              <a:t>Bounding box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/>
              <a:t>Segmented Masks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/>
              <a:t>Object bare skeleton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026" name="Picture 2" descr="Robotic Manipulation: Object detection and segmentation">
            <a:extLst>
              <a:ext uri="{FF2B5EF4-FFF2-40B4-BE49-F238E27FC236}">
                <a16:creationId xmlns:a16="http://schemas.microsoft.com/office/drawing/2014/main" id="{7B71772C-BD6E-7193-0B90-A80DEE96D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73" y="3613862"/>
            <a:ext cx="5079125" cy="30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6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6AF1-E9DC-ECE1-542A-B036C1A7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0" y="217982"/>
            <a:ext cx="10515600" cy="696420"/>
          </a:xfrm>
        </p:spPr>
        <p:txBody>
          <a:bodyPr/>
          <a:lstStyle/>
          <a:p>
            <a:r>
              <a:rPr lang="en-US" b="1" dirty="0"/>
              <a:t>Tesseract  OCR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422F9-342A-3969-4A8B-2B1BC8C21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85" y="1110922"/>
            <a:ext cx="11448393" cy="5529096"/>
          </a:xfrm>
        </p:spPr>
        <p:txBody>
          <a:bodyPr>
            <a:normAutofit/>
          </a:bodyPr>
          <a:lstStyle/>
          <a:p>
            <a:pPr algn="l"/>
            <a:r>
              <a:rPr lang="en-IN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Tesseract</a:t>
            </a:r>
            <a:r>
              <a:rPr lang="en-IN" sz="1600" dirty="0"/>
              <a:t> is an open-source OCR engine developed primarily by HP and later managed by Google that recognizes more than 100 languages, along with the support of ideographic and right-to-left languages. Also, we can train Tesseract to recognize other languages.</a:t>
            </a:r>
          </a:p>
          <a:p>
            <a:pPr algn="l"/>
            <a:r>
              <a:rPr lang="en-IN" sz="1600" dirty="0"/>
              <a:t>It contains </a:t>
            </a:r>
            <a:r>
              <a:rPr lang="en-IN" sz="1600" u="sng" dirty="0"/>
              <a:t>two OCR engines </a:t>
            </a:r>
            <a:r>
              <a:rPr lang="en-IN" sz="1600" dirty="0"/>
              <a:t>for image processing and character recognition – a default </a:t>
            </a:r>
            <a:r>
              <a:rPr lang="en-IN" sz="1600" b="1" u="sng" dirty="0"/>
              <a:t>LSTM</a:t>
            </a:r>
            <a:r>
              <a:rPr lang="en-IN" sz="1600" dirty="0"/>
              <a:t> (Long Short Term Memory) OCR engine and a </a:t>
            </a:r>
            <a:r>
              <a:rPr lang="en-IN" sz="1600" b="1" u="sng" dirty="0"/>
              <a:t>legacy OCR </a:t>
            </a:r>
            <a:r>
              <a:rPr lang="en-IN" sz="1600" dirty="0"/>
              <a:t>engine that works by recognizing character patterns.</a:t>
            </a:r>
          </a:p>
          <a:p>
            <a:pPr algn="l"/>
            <a:r>
              <a:rPr lang="en-IN" sz="1600" dirty="0"/>
              <a:t>The OCR engine uses the </a:t>
            </a:r>
            <a:r>
              <a:rPr lang="en-IN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Leptonica library</a:t>
            </a:r>
            <a:r>
              <a:rPr lang="en-IN" sz="1600" dirty="0"/>
              <a:t> to open the images and supports various output formats like </a:t>
            </a:r>
            <a:r>
              <a:rPr lang="en-IN" sz="1600" i="1" dirty="0"/>
              <a:t>plain text, </a:t>
            </a:r>
            <a:r>
              <a:rPr lang="en-IN" sz="1600" i="1" dirty="0" err="1"/>
              <a:t>hOCR</a:t>
            </a:r>
            <a:r>
              <a:rPr lang="en-IN" sz="1600" i="1" dirty="0"/>
              <a:t> (HTML for OCR), PDF, and TSV.</a:t>
            </a:r>
          </a:p>
          <a:p>
            <a:pPr algn="l"/>
            <a:r>
              <a:rPr lang="en-IN" sz="1600" dirty="0"/>
              <a:t>First part is to read the image using OpenCV and then pass the image to </a:t>
            </a:r>
            <a:r>
              <a:rPr lang="en-IN" sz="1600" i="1" dirty="0" err="1"/>
              <a:t>image_to_string</a:t>
            </a:r>
            <a:r>
              <a:rPr lang="en-IN" sz="1600" dirty="0"/>
              <a:t>() or </a:t>
            </a:r>
            <a:r>
              <a:rPr lang="en-IN" sz="1600" i="1" dirty="0" err="1"/>
              <a:t>image_to_data</a:t>
            </a:r>
            <a:r>
              <a:rPr lang="en-IN" sz="1600" i="1" dirty="0"/>
              <a:t>()</a:t>
            </a:r>
            <a:r>
              <a:rPr lang="en-IN" sz="1600" dirty="0"/>
              <a:t> method of the </a:t>
            </a:r>
            <a:r>
              <a:rPr lang="en-IN" sz="1600" dirty="0" err="1"/>
              <a:t>pytesseract</a:t>
            </a:r>
            <a:r>
              <a:rPr lang="en-IN" sz="1600" dirty="0"/>
              <a:t> class along with the language (</a:t>
            </a:r>
            <a:r>
              <a:rPr lang="en-IN" sz="1600" dirty="0" err="1"/>
              <a:t>eng</a:t>
            </a:r>
            <a:r>
              <a:rPr lang="en-IN" sz="1600" dirty="0"/>
              <a:t>).</a:t>
            </a:r>
          </a:p>
          <a:p>
            <a:pPr marL="0" indent="0" algn="l">
              <a:buNone/>
            </a:pPr>
            <a:endParaRPr lang="en-IN" sz="1600" i="1" dirty="0"/>
          </a:p>
          <a:p>
            <a:pPr marL="0" indent="0" algn="l">
              <a:buNone/>
            </a:pPr>
            <a:endParaRPr lang="en-IN" sz="1600" i="1" dirty="0"/>
          </a:p>
          <a:p>
            <a:pPr marL="0" indent="0">
              <a:buNone/>
            </a:pPr>
            <a:r>
              <a:rPr lang="en-US" sz="1600" b="1" dirty="0"/>
              <a:t>Operation Modes</a:t>
            </a:r>
          </a:p>
          <a:p>
            <a:pPr marL="0" indent="0">
              <a:buNone/>
            </a:pPr>
            <a:r>
              <a:rPr lang="en-IN" sz="1400" dirty="0"/>
              <a:t>0 Legacy engine only. </a:t>
            </a:r>
          </a:p>
          <a:p>
            <a:pPr marL="0" indent="0">
              <a:buNone/>
            </a:pPr>
            <a:r>
              <a:rPr lang="en-IN" sz="1400" dirty="0"/>
              <a:t>1 Neural nets LSTM engine only. </a:t>
            </a:r>
          </a:p>
          <a:p>
            <a:pPr marL="0" indent="0">
              <a:buNone/>
            </a:pPr>
            <a:r>
              <a:rPr lang="en-IN" sz="1400" dirty="0"/>
              <a:t>2 Legacy + LSTM engines. </a:t>
            </a:r>
          </a:p>
          <a:p>
            <a:pPr marL="0" indent="0">
              <a:buNone/>
            </a:pPr>
            <a:r>
              <a:rPr lang="en-IN" sz="1400" dirty="0"/>
              <a:t>3 Default, based on what is available.</a:t>
            </a:r>
            <a:endParaRPr lang="en-US" sz="1400" dirty="0"/>
          </a:p>
        </p:txBody>
      </p:sp>
      <p:pic>
        <p:nvPicPr>
          <p:cNvPr id="2050" name="Picture 2" descr="Tesseract OCR in Python with Pytesseract &amp; OpenCV">
            <a:extLst>
              <a:ext uri="{FF2B5EF4-FFF2-40B4-BE49-F238E27FC236}">
                <a16:creationId xmlns:a16="http://schemas.microsoft.com/office/drawing/2014/main" id="{7AE80345-9316-F6F1-BF6C-CE38C790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92" y="3429000"/>
            <a:ext cx="6069523" cy="298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4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6AF1-E9DC-ECE1-542A-B036C1A7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0" y="217982"/>
            <a:ext cx="10515600" cy="696420"/>
          </a:xfrm>
        </p:spPr>
        <p:txBody>
          <a:bodyPr/>
          <a:lstStyle/>
          <a:p>
            <a:r>
              <a:rPr lang="en-US" b="1" dirty="0"/>
              <a:t>Pretrained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422F9-342A-3969-4A8B-2B1BC8C21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85" y="1110922"/>
            <a:ext cx="11448393" cy="5529096"/>
          </a:xfrm>
        </p:spPr>
        <p:txBody>
          <a:bodyPr>
            <a:normAutofit/>
          </a:bodyPr>
          <a:lstStyle/>
          <a:p>
            <a:r>
              <a:rPr lang="en-IN" sz="1600" dirty="0"/>
              <a:t>BERT is a transformers model pretrained on a large corpus of English data in a self-supervised fashion. This means it was pretrained on the raw texts only, with no humans </a:t>
            </a:r>
            <a:r>
              <a:rPr lang="en-IN" sz="1600" dirty="0" err="1"/>
              <a:t>labeling</a:t>
            </a:r>
            <a:r>
              <a:rPr lang="en-IN" sz="1600" dirty="0"/>
              <a:t> them in any way with an automatic process to generate inputs and labels from those texts.</a:t>
            </a:r>
          </a:p>
          <a:p>
            <a:r>
              <a:rPr lang="en-IN" sz="1600" b="1" u="sng" dirty="0"/>
              <a:t>Masked language </a:t>
            </a:r>
            <a:r>
              <a:rPr lang="en-IN" sz="1600" b="1" u="sng" dirty="0" err="1"/>
              <a:t>modeling</a:t>
            </a:r>
            <a:r>
              <a:rPr lang="en-IN" sz="1600" b="1" u="sng" dirty="0"/>
              <a:t> (MLM)</a:t>
            </a:r>
            <a:r>
              <a:rPr lang="en-IN" sz="1600" b="1" dirty="0"/>
              <a:t>: </a:t>
            </a:r>
          </a:p>
          <a:p>
            <a:pPr marL="0" indent="0">
              <a:lnSpc>
                <a:spcPts val="590"/>
              </a:lnSpc>
              <a:buNone/>
            </a:pPr>
            <a:r>
              <a:rPr lang="en-IN" sz="1600" dirty="0"/>
              <a:t>Taking a sentence, the model randomly masks 15% of the words in the </a:t>
            </a:r>
          </a:p>
          <a:p>
            <a:pPr marL="0" indent="0">
              <a:lnSpc>
                <a:spcPts val="590"/>
              </a:lnSpc>
              <a:buNone/>
            </a:pPr>
            <a:r>
              <a:rPr lang="en-IN" sz="1600" dirty="0"/>
              <a:t>input then run the entire masked sentence through the model and it </a:t>
            </a:r>
          </a:p>
          <a:p>
            <a:pPr marL="0" indent="0">
              <a:lnSpc>
                <a:spcPts val="590"/>
              </a:lnSpc>
              <a:buNone/>
            </a:pPr>
            <a:r>
              <a:rPr lang="en-IN" sz="1600" dirty="0"/>
              <a:t>has to predict the masked words. </a:t>
            </a:r>
          </a:p>
          <a:p>
            <a:r>
              <a:rPr lang="en-IN" sz="1600" b="1" u="sng" dirty="0"/>
              <a:t>Next sentence prediction (NSP): </a:t>
            </a:r>
          </a:p>
          <a:p>
            <a:pPr marL="0" indent="0">
              <a:lnSpc>
                <a:spcPts val="590"/>
              </a:lnSpc>
              <a:buNone/>
            </a:pPr>
            <a:r>
              <a:rPr lang="en-IN" sz="1600" dirty="0"/>
              <a:t>The models concatenates two masked sentences as inputs during pretraining. </a:t>
            </a:r>
          </a:p>
          <a:p>
            <a:pPr marL="0" indent="0">
              <a:lnSpc>
                <a:spcPts val="590"/>
              </a:lnSpc>
              <a:buNone/>
            </a:pPr>
            <a:r>
              <a:rPr lang="en-IN" sz="1600" dirty="0"/>
              <a:t>Sometimes they correspond to sentences that were next to each other in the </a:t>
            </a:r>
          </a:p>
          <a:p>
            <a:pPr marL="0" indent="0">
              <a:lnSpc>
                <a:spcPts val="590"/>
              </a:lnSpc>
              <a:buNone/>
            </a:pPr>
            <a:r>
              <a:rPr lang="en-IN" sz="1600" dirty="0"/>
              <a:t>original text, sometimes not. The model then has to predict if the two </a:t>
            </a:r>
          </a:p>
          <a:p>
            <a:pPr marL="0" indent="0">
              <a:lnSpc>
                <a:spcPts val="590"/>
              </a:lnSpc>
              <a:buNone/>
            </a:pPr>
            <a:r>
              <a:rPr lang="en-IN" sz="1600" dirty="0"/>
              <a:t>sentences were following each other or not.</a:t>
            </a:r>
          </a:p>
          <a:p>
            <a:pPr marL="0" indent="0">
              <a:lnSpc>
                <a:spcPts val="590"/>
              </a:lnSpc>
              <a:buNone/>
            </a:pPr>
            <a:endParaRPr lang="en-IN" sz="1600" dirty="0"/>
          </a:p>
          <a:p>
            <a:pPr>
              <a:lnSpc>
                <a:spcPts val="590"/>
              </a:lnSpc>
            </a:pPr>
            <a:r>
              <a:rPr lang="en-IN" sz="1600" dirty="0"/>
              <a:t>This way, the model learns an inner representation of the English language </a:t>
            </a:r>
          </a:p>
          <a:p>
            <a:pPr marL="0" indent="0">
              <a:lnSpc>
                <a:spcPts val="590"/>
              </a:lnSpc>
              <a:buNone/>
            </a:pPr>
            <a:r>
              <a:rPr lang="en-IN" sz="1600" dirty="0"/>
              <a:t>that can then be used to extract features useful for downstream tasks. </a:t>
            </a:r>
          </a:p>
          <a:p>
            <a:r>
              <a:rPr lang="en-IN" sz="1600" dirty="0"/>
              <a:t>A standard classifier uses the features produced by the BERT model as inputs.</a:t>
            </a:r>
          </a:p>
          <a:p>
            <a:endParaRPr lang="en-US" sz="1600" dirty="0"/>
          </a:p>
        </p:txBody>
      </p:sp>
      <p:pic>
        <p:nvPicPr>
          <p:cNvPr id="3074" name="Picture 2" descr="Bert-text-classification-kaggle">
            <a:extLst>
              <a:ext uri="{FF2B5EF4-FFF2-40B4-BE49-F238E27FC236}">
                <a16:creationId xmlns:a16="http://schemas.microsoft.com/office/drawing/2014/main" id="{4491E9D0-9E6B-DAE2-1EC3-652FDF61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81" y="2039663"/>
            <a:ext cx="5116980" cy="409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6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6AF1-E9DC-ECE1-542A-B036C1A7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0" y="217982"/>
            <a:ext cx="10515600" cy="696420"/>
          </a:xfrm>
        </p:spPr>
        <p:txBody>
          <a:bodyPr/>
          <a:lstStyle/>
          <a:p>
            <a:r>
              <a:rPr lang="en-US" b="1" dirty="0"/>
              <a:t>Training Graphs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6D1776-D6E7-82BA-F089-BE640CDAD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680542" y="909523"/>
            <a:ext cx="4959548" cy="27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B670D57-9F2F-CA9B-ECF0-93E2DD23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12074" y="3977369"/>
            <a:ext cx="4959548" cy="266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034135-EF7F-4D1B-3168-0B1BEF7F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424448" y="932511"/>
            <a:ext cx="4959548" cy="27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74A6315-EE4F-9EFE-7796-2F97C050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444534" y="3977368"/>
            <a:ext cx="4919376" cy="266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5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6AF1-E9DC-ECE1-542A-B036C1A7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0" y="217982"/>
            <a:ext cx="10515600" cy="696420"/>
          </a:xfrm>
        </p:spPr>
        <p:txBody>
          <a:bodyPr/>
          <a:lstStyle/>
          <a:p>
            <a:r>
              <a:rPr lang="en-US" b="1" dirty="0"/>
              <a:t>Training Report</a:t>
            </a:r>
          </a:p>
        </p:txBody>
      </p:sp>
      <p:pic>
        <p:nvPicPr>
          <p:cNvPr id="6146" name="Picture 2" descr="[195] : &#10;EPOCHS &#10;for epoch in range(EPOCHS) : &#10;t rain (epoch)l &#10;464it [34:54, 4.51s/it] &#10;The Total Accuracy for Epoch Ø: 82.72837673728242 &#10;Training Loss Epoch: 0.5232149163453743 &#10;Training Accuracy Epoch: 82.72837673728242 &#10;464it [34:Ø6, 4.41s/it] &#10;Training Loss Epoch: 0.4143055Ø5Ø698077 &#10;464it [31:31, 4.Ø8s/it] &#10;The Total Accuracy for Epoch 2: 88.84091215760357 &#10;Training Loss Epoch: 0.35153056573572344 &#10;Training Accuracy Epoch: 88.84ø9121576Ø357 &#10;464it [32:34, 4.21s/it] &#10;The Total Accuracy for Epoch 3: go. 7569828633113 &#10;Training Loss Epoch: 0.29264461455449203 &#10;Training Accuracy Epoch: 90.7569828633113 ">
            <a:extLst>
              <a:ext uri="{FF2B5EF4-FFF2-40B4-BE49-F238E27FC236}">
                <a16:creationId xmlns:a16="http://schemas.microsoft.com/office/drawing/2014/main" id="{026D1776-D6E7-82BA-F089-BE640CDAD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20" y="994951"/>
            <a:ext cx="5310351" cy="326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[70] : &#10;= valid(model, vali_loader) &#10;73it [03:15, &#10;2.68s/itl &#10;Validation Loss Epoch: 0.46641848879317716 &#10;Validation Accuracy Epoch: 83.40480274442538 ">
            <a:extLst>
              <a:ext uri="{FF2B5EF4-FFF2-40B4-BE49-F238E27FC236}">
                <a16:creationId xmlns:a16="http://schemas.microsoft.com/office/drawing/2014/main" id="{2B670D57-9F2F-CA9B-ECF0-93E2DD23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20" y="4792717"/>
            <a:ext cx="5310352" cy="160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A9C24A-3561-79AB-E204-F0E6C832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292" y="914402"/>
            <a:ext cx="5092393" cy="3342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7906A-79E6-4F75-28B1-F044D3BAA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292" y="4792938"/>
            <a:ext cx="5092393" cy="160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3F39-4C19-5EAC-C47E-E2D21A88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75940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Classification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58A7D-F9CC-B04D-5A28-1E7E2D8BA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4" y="1079489"/>
            <a:ext cx="7772400" cy="1482178"/>
          </a:xfrm>
          <a:prstGeom prst="rect">
            <a:avLst/>
          </a:prstGeom>
        </p:spPr>
      </p:pic>
      <p:pic>
        <p:nvPicPr>
          <p:cNvPr id="4098" name="Picture 2" descr="[254] : &#10;from sklearn.met rics import classification_report, &#10;classification_report(p,q, digits=4) &#10;report = &#10;confusion_mat (p, q) &#10;matrix — &#10;confusion_matrix &#10;print( report) &#10;precision &#10;1 &#10;2 &#10;3 &#10;accu racy &#10;macro avg &#10;weighted avg &#10;a. 8818 &#10;o. 5905 &#10;0.6175 &#10;a. 8873 &#10;a. 7443 &#10;o. 8337 &#10;recall &#10;0.8270 &#10;o. 5082 &#10;o. 7244 &#10;o. 8988 &#10;o. 7396 &#10;0.8298 &#10;fl—score &#10;o. 8536 &#10;o. 5463 &#10;o. 6667 &#10;o. 8930 &#10;a. 8298 &#10;o. 7399 &#10;0.8307 &#10;support &#10;821 &#10;122 &#10;312 &#10;1077 &#10;2332 &#10;2332 &#10;2332 ">
            <a:extLst>
              <a:ext uri="{FF2B5EF4-FFF2-40B4-BE49-F238E27FC236}">
                <a16:creationId xmlns:a16="http://schemas.microsoft.com/office/drawing/2014/main" id="{6923B01F-6167-ABFD-F423-4126292F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1" y="2543726"/>
            <a:ext cx="5885309" cy="26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3398B38-2C40-C480-6812-6627B647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219716" y="2533215"/>
            <a:ext cx="5752365" cy="267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77C2C-3D9D-ED37-9EAC-8425A3E79305}"/>
              </a:ext>
            </a:extLst>
          </p:cNvPr>
          <p:cNvSpPr txBox="1"/>
          <p:nvPr/>
        </p:nvSpPr>
        <p:spPr>
          <a:xfrm>
            <a:off x="1472582" y="5661743"/>
            <a:ext cx="4747134" cy="731877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Class Label Legends</a:t>
            </a:r>
          </a:p>
          <a:p>
            <a:pPr algn="l">
              <a:spcAft>
                <a:spcPts val="600"/>
              </a:spcAft>
            </a:pPr>
            <a:r>
              <a:rPr lang="en-US" sz="1500" dirty="0">
                <a:solidFill>
                  <a:schemeClr val="tx2"/>
                </a:solidFill>
              </a:rPr>
              <a:t>0 – Answer ; 1 – Header ; 2 – Other ; 3 - Question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033FF-616C-7B1E-3672-2F7D4F60E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054" y="262972"/>
            <a:ext cx="4076710" cy="2038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6F1A66-46CF-4605-C7E1-ED6E5EDA7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716" y="5438616"/>
            <a:ext cx="5752365" cy="103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93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8499</TotalTime>
  <Words>951</Words>
  <Application>Microsoft Macintosh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Menlo</vt:lpstr>
      <vt:lpstr>Source Sans Pro</vt:lpstr>
      <vt:lpstr>Office Theme</vt:lpstr>
      <vt:lpstr>PowerPoint Presentation</vt:lpstr>
      <vt:lpstr>PowerPoint Presentation</vt:lpstr>
      <vt:lpstr>PowerPoint Presentation</vt:lpstr>
      <vt:lpstr>Detectron2 Module </vt:lpstr>
      <vt:lpstr>Tesseract  OCR</vt:lpstr>
      <vt:lpstr>Pretrained BERT</vt:lpstr>
      <vt:lpstr>Training Graphs</vt:lpstr>
      <vt:lpstr>Training Report</vt:lpstr>
      <vt:lpstr>Classification Report</vt:lpstr>
      <vt:lpstr>Inference Architecture </vt:lpstr>
      <vt:lpstr>Inference Time </vt:lpstr>
      <vt:lpstr>Sample Results</vt:lpstr>
      <vt:lpstr>&lt;TBD&gt;</vt:lpstr>
      <vt:lpstr>DocBank Dataset</vt:lpstr>
      <vt:lpstr>DocBank Metrics</vt:lpstr>
      <vt:lpstr>DocBank Metrics</vt:lpstr>
      <vt:lpstr>DocGCN Training Pipeline</vt:lpstr>
      <vt:lpstr>DocGCN Inferencing Pipeline</vt:lpstr>
      <vt:lpstr>DocGCN Classes</vt:lpstr>
      <vt:lpstr>DocGCN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Sahoo, Shashank (KIT)</dc:creator>
  <cp:lastModifiedBy>Sahoo, Shashank (KIT)</cp:lastModifiedBy>
  <cp:revision>38</cp:revision>
  <dcterms:created xsi:type="dcterms:W3CDTF">2023-05-24T07:21:55Z</dcterms:created>
  <dcterms:modified xsi:type="dcterms:W3CDTF">2023-06-23T04:34:32Z</dcterms:modified>
</cp:coreProperties>
</file>